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2" y="-24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15050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08333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96873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58591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156679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06736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33701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408215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111799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256211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6B641-762E-4229-ACF9-1544DBBF0CA3}"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41791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6B641-762E-4229-ACF9-1544DBBF0CA3}" type="datetimeFigureOut">
              <a:rPr lang="en-US" smtClean="0"/>
              <a:pPr/>
              <a:t>11/18/2013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EE8A4-E403-4905-A0C8-86CCBEC00BF2}" type="slidenum">
              <a:rPr lang="en-US" smtClean="0"/>
              <a:pPr/>
              <a:t>‹#›</a:t>
            </a:fld>
            <a:endParaRPr lang="en-US"/>
          </a:p>
        </p:txBody>
      </p:sp>
    </p:spTree>
    <p:extLst>
      <p:ext uri="{BB962C8B-B14F-4D97-AF65-F5344CB8AC3E}">
        <p14:creationId xmlns:p14="http://schemas.microsoft.com/office/powerpoint/2010/main" xmlns="" val="32815467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2WJVHtF8GwI" TargetMode="External"/><Relationship Id="rId2" Type="http://schemas.openxmlformats.org/officeDocument/2006/relationships/hyperlink" Target="http://www.youtube.com/watch?v=O_1J23uLtP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1Qtf7M1s__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gif"/><Relationship Id="rId1" Type="http://schemas.openxmlformats.org/officeDocument/2006/relationships/slideLayout" Target="../slideLayouts/slideLayout6.xml"/><Relationship Id="rId4" Type="http://schemas.openxmlformats.org/officeDocument/2006/relationships/hyperlink" Target="http://www.youtube.com/watch?v=IWjeHtdpFj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 Pressure and Winds</a:t>
            </a:r>
            <a:endParaRPr lang="en-US" dirty="0"/>
          </a:p>
        </p:txBody>
      </p:sp>
      <p:sp>
        <p:nvSpPr>
          <p:cNvPr id="3" name="Subtitle 2"/>
          <p:cNvSpPr>
            <a:spLocks noGrp="1"/>
          </p:cNvSpPr>
          <p:nvPr>
            <p:ph type="subTitle" idx="1"/>
          </p:nvPr>
        </p:nvSpPr>
        <p:spPr>
          <a:xfrm>
            <a:off x="1524000" y="3602038"/>
            <a:ext cx="9144000" cy="2189162"/>
          </a:xfrm>
        </p:spPr>
        <p:txBody>
          <a:bodyPr>
            <a:normAutofit/>
          </a:bodyPr>
          <a:lstStyle/>
          <a:p>
            <a:r>
              <a:rPr lang="en-US" dirty="0" smtClean="0"/>
              <a:t>Notebook Page 78</a:t>
            </a:r>
          </a:p>
          <a:p>
            <a:r>
              <a:rPr lang="en-US" dirty="0" smtClean="0">
                <a:hlinkClick r:id="rId2"/>
              </a:rPr>
              <a:t>http://www.youtube.com/watch?v=O_1J23uLtPY</a:t>
            </a:r>
            <a:endParaRPr lang="en-US" dirty="0" smtClean="0"/>
          </a:p>
          <a:p>
            <a:endParaRPr lang="en-US" dirty="0" smtClean="0"/>
          </a:p>
          <a:p>
            <a:r>
              <a:rPr lang="en-US" dirty="0" smtClean="0">
                <a:hlinkClick r:id="rId3"/>
              </a:rPr>
              <a:t>www.youtube.com/watch?v=2WJVHtF8GwI</a:t>
            </a:r>
            <a:endParaRPr lang="en-US" dirty="0" smtClean="0"/>
          </a:p>
        </p:txBody>
      </p:sp>
    </p:spTree>
    <p:extLst>
      <p:ext uri="{BB962C8B-B14F-4D97-AF65-F5344CB8AC3E}">
        <p14:creationId xmlns:p14="http://schemas.microsoft.com/office/powerpoint/2010/main" xmlns="" val="3020640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FF0000"/>
                </a:solidFill>
              </a:rPr>
              <a:t>GLOBAL</a:t>
            </a:r>
            <a:r>
              <a:rPr lang="en-US" dirty="0" smtClean="0"/>
              <a:t> winds travel long distances  in steady patterns for weeks.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81027" y="1690688"/>
            <a:ext cx="7261476" cy="4727523"/>
          </a:xfrm>
        </p:spPr>
      </p:pic>
    </p:spTree>
    <p:extLst>
      <p:ext uri="{BB962C8B-B14F-4D97-AF65-F5344CB8AC3E}">
        <p14:creationId xmlns:p14="http://schemas.microsoft.com/office/powerpoint/2010/main" xmlns="" val="3582116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7556" y="384806"/>
            <a:ext cx="6189024" cy="6168394"/>
          </a:xfrm>
          <a:prstGeom prst="rect">
            <a:avLst/>
          </a:prstGeom>
        </p:spPr>
      </p:pic>
    </p:spTree>
    <p:extLst>
      <p:ext uri="{BB962C8B-B14F-4D97-AF65-F5344CB8AC3E}">
        <p14:creationId xmlns:p14="http://schemas.microsoft.com/office/powerpoint/2010/main" xmlns="" val="412627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1"/>
            <a:ext cx="10972800" cy="4267200"/>
          </a:xfrm>
        </p:spPr>
        <p:txBody>
          <a:bodyPr>
            <a:normAutofit fontScale="90000"/>
          </a:bodyPr>
          <a:lstStyle/>
          <a:p>
            <a:r>
              <a:rPr lang="en-US" b="1" dirty="0" smtClean="0">
                <a:solidFill>
                  <a:srgbClr val="FF0000"/>
                </a:solidFill>
              </a:rPr>
              <a:t>JET STREAMS </a:t>
            </a:r>
            <a:r>
              <a:rPr lang="en-US" dirty="0" smtClean="0"/>
              <a:t>are fast moving winds that travel between 120 and 240 km/</a:t>
            </a:r>
            <a:r>
              <a:rPr lang="en-US" dirty="0" err="1" smtClean="0"/>
              <a:t>hr</a:t>
            </a:r>
            <a:r>
              <a:rPr lang="en-US" dirty="0" smtClean="0"/>
              <a:t> in a west to east direction.  Jet streams are located near the top of the </a:t>
            </a:r>
            <a:r>
              <a:rPr lang="en-US" b="1" dirty="0" smtClean="0">
                <a:solidFill>
                  <a:srgbClr val="FF0000"/>
                </a:solidFill>
              </a:rPr>
              <a:t>TROPOSPHERE</a:t>
            </a:r>
            <a:r>
              <a:rPr lang="en-US" dirty="0" smtClean="0"/>
              <a:t>.  Because jet streams are located at high altitude, </a:t>
            </a:r>
            <a:r>
              <a:rPr lang="en-US" b="1" dirty="0" smtClean="0">
                <a:solidFill>
                  <a:srgbClr val="FF0000"/>
                </a:solidFill>
              </a:rPr>
              <a:t>FRICTION</a:t>
            </a:r>
            <a:r>
              <a:rPr lang="en-US" dirty="0" smtClean="0"/>
              <a:t> does not play a role in slowing down wind movement.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5800" y="3810000"/>
            <a:ext cx="5562600" cy="2743200"/>
          </a:xfrm>
          <a:prstGeom prst="rect">
            <a:avLst/>
          </a:prstGeom>
        </p:spPr>
      </p:pic>
    </p:spTree>
    <p:extLst>
      <p:ext uri="{BB962C8B-B14F-4D97-AF65-F5344CB8AC3E}">
        <p14:creationId xmlns:p14="http://schemas.microsoft.com/office/powerpoint/2010/main" xmlns="" val="125217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399"/>
            <a:ext cx="10515600" cy="2934269"/>
          </a:xfrm>
        </p:spPr>
        <p:txBody>
          <a:bodyPr>
            <a:normAutofit fontScale="90000"/>
          </a:bodyPr>
          <a:lstStyle/>
          <a:p>
            <a:r>
              <a:rPr lang="en-US" sz="6700" dirty="0" smtClean="0"/>
              <a:t>Planes traveling west to east will save </a:t>
            </a:r>
            <a:r>
              <a:rPr lang="en-US" sz="6700" b="1" dirty="0" smtClean="0">
                <a:solidFill>
                  <a:srgbClr val="FF0000"/>
                </a:solidFill>
              </a:rPr>
              <a:t>FUEL</a:t>
            </a:r>
            <a:r>
              <a:rPr lang="en-US" sz="6700" dirty="0" smtClean="0"/>
              <a:t> and </a:t>
            </a:r>
            <a:r>
              <a:rPr lang="en-US" sz="6700" b="1" dirty="0" smtClean="0">
                <a:solidFill>
                  <a:srgbClr val="FF0000"/>
                </a:solidFill>
              </a:rPr>
              <a:t>TIME</a:t>
            </a:r>
            <a:r>
              <a:rPr lang="en-US" sz="6700" dirty="0" smtClean="0"/>
              <a:t> by traveling the jet stream.  </a:t>
            </a:r>
            <a:br>
              <a:rPr lang="en-US" sz="6700" dirty="0" smtClean="0"/>
            </a:br>
            <a:r>
              <a:rPr lang="en-US" dirty="0"/>
              <a:t/>
            </a:r>
            <a:br>
              <a:rPr lang="en-US" dirty="0"/>
            </a:br>
            <a:r>
              <a:rPr lang="en-US" dirty="0" smtClean="0"/>
              <a:t/>
            </a:r>
            <a:br>
              <a:rPr lang="en-US" dirty="0" smtClean="0"/>
            </a:br>
            <a:endParaRPr lang="en-US" dirty="0"/>
          </a:p>
        </p:txBody>
      </p:sp>
      <p:pic>
        <p:nvPicPr>
          <p:cNvPr id="9218" name="Picture 2" descr="http://media.npr.org/assets/img/2013/09/24/jet-stream_wide-bc8539de60e3b6e86de5a954926c862039c7b5d8.jpg"/>
          <p:cNvPicPr>
            <a:picLocks noChangeAspect="1" noChangeArrowheads="1"/>
          </p:cNvPicPr>
          <p:nvPr/>
        </p:nvPicPr>
        <p:blipFill>
          <a:blip r:embed="rId2"/>
          <a:srcRect/>
          <a:stretch>
            <a:fillRect/>
          </a:stretch>
        </p:blipFill>
        <p:spPr bwMode="auto">
          <a:xfrm>
            <a:off x="0" y="2895600"/>
            <a:ext cx="6779458" cy="3657601"/>
          </a:xfrm>
          <a:prstGeom prst="rect">
            <a:avLst/>
          </a:prstGeom>
          <a:noFill/>
        </p:spPr>
      </p:pic>
      <p:pic>
        <p:nvPicPr>
          <p:cNvPr id="9220" name="Picture 4" descr="http://enroute.aircanada.com/files/images/201205/17-flight_deck-3-jet_stream.jpg"/>
          <p:cNvPicPr>
            <a:picLocks noChangeAspect="1" noChangeArrowheads="1"/>
          </p:cNvPicPr>
          <p:nvPr/>
        </p:nvPicPr>
        <p:blipFill>
          <a:blip r:embed="rId3"/>
          <a:srcRect/>
          <a:stretch>
            <a:fillRect/>
          </a:stretch>
        </p:blipFill>
        <p:spPr bwMode="auto">
          <a:xfrm>
            <a:off x="6188598" y="2819399"/>
            <a:ext cx="5546202" cy="3657601"/>
          </a:xfrm>
          <a:prstGeom prst="rect">
            <a:avLst/>
          </a:prstGeom>
          <a:noFill/>
        </p:spPr>
      </p:pic>
    </p:spTree>
    <p:extLst>
      <p:ext uri="{BB962C8B-B14F-4D97-AF65-F5344CB8AC3E}">
        <p14:creationId xmlns:p14="http://schemas.microsoft.com/office/powerpoint/2010/main" xmlns="" val="294671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08582"/>
          </a:xfrm>
        </p:spPr>
        <p:txBody>
          <a:bodyPr/>
          <a:lstStyle/>
          <a:p>
            <a:pPr algn="ctr"/>
            <a:r>
              <a:rPr lang="en-US" dirty="0" smtClean="0"/>
              <a:t>Local Winds</a:t>
            </a:r>
            <a:endParaRPr lang="en-US" dirty="0"/>
          </a:p>
        </p:txBody>
      </p:sp>
      <p:sp>
        <p:nvSpPr>
          <p:cNvPr id="4" name="Content Placeholder 3"/>
          <p:cNvSpPr>
            <a:spLocks noGrp="1"/>
          </p:cNvSpPr>
          <p:nvPr>
            <p:ph idx="1"/>
          </p:nvPr>
        </p:nvSpPr>
        <p:spPr>
          <a:xfrm>
            <a:off x="838200" y="1173708"/>
            <a:ext cx="10515600" cy="5003255"/>
          </a:xfrm>
        </p:spPr>
        <p:txBody>
          <a:bodyPr>
            <a:noAutofit/>
          </a:bodyPr>
          <a:lstStyle/>
          <a:p>
            <a:pPr marL="0" indent="0">
              <a:buNone/>
            </a:pPr>
            <a:r>
              <a:rPr lang="en-US" sz="4400" b="1" dirty="0" smtClean="0">
                <a:solidFill>
                  <a:srgbClr val="FF0000"/>
                </a:solidFill>
              </a:rPr>
              <a:t>CONVECTION</a:t>
            </a:r>
            <a:r>
              <a:rPr lang="en-US" sz="4400" dirty="0" smtClean="0"/>
              <a:t> currents over areas where the land meets the sea cause sea breezes and land breezes.  Sea breezes are created during the </a:t>
            </a:r>
            <a:r>
              <a:rPr lang="en-US" sz="4400" b="1" dirty="0" smtClean="0">
                <a:solidFill>
                  <a:srgbClr val="FF0000"/>
                </a:solidFill>
              </a:rPr>
              <a:t>DAY</a:t>
            </a:r>
            <a:r>
              <a:rPr lang="en-US" sz="4400" dirty="0" smtClean="0"/>
              <a:t> because solar radiation warms the land more than the water.  Air over land is heated, becomes less dense, rises and creates and area of </a:t>
            </a:r>
            <a:r>
              <a:rPr lang="en-US" sz="4400" b="1" dirty="0" smtClean="0">
                <a:solidFill>
                  <a:srgbClr val="FF0000"/>
                </a:solidFill>
              </a:rPr>
              <a:t>LOW</a:t>
            </a:r>
            <a:r>
              <a:rPr lang="en-US" sz="4400" dirty="0" smtClean="0"/>
              <a:t> pressure.  Cooler air over the water at a higher pressure moves toward the land.</a:t>
            </a:r>
            <a:endParaRPr lang="en-US" sz="4400" dirty="0"/>
          </a:p>
        </p:txBody>
      </p:sp>
    </p:spTree>
    <p:extLst>
      <p:ext uri="{BB962C8B-B14F-4D97-AF65-F5344CB8AC3E}">
        <p14:creationId xmlns:p14="http://schemas.microsoft.com/office/powerpoint/2010/main" xmlns="" val="4235172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4902911"/>
          </a:xfrm>
        </p:spPr>
        <p:txBody>
          <a:bodyPr>
            <a:normAutofit fontScale="90000"/>
          </a:bodyPr>
          <a:lstStyle/>
          <a:p>
            <a:r>
              <a:rPr lang="en-US" dirty="0" smtClean="0"/>
              <a:t>At night, </a:t>
            </a:r>
            <a:r>
              <a:rPr lang="en-US" b="1" dirty="0" smtClean="0">
                <a:solidFill>
                  <a:srgbClr val="FF0000"/>
                </a:solidFill>
              </a:rPr>
              <a:t>LAND</a:t>
            </a:r>
            <a:r>
              <a:rPr lang="en-US" dirty="0" smtClean="0"/>
              <a:t> cools much more rapidly than the ocean.  Air over the land becomes cooler than the air over the ocean.  The cool, dense air from the land moves out over the water, pushing the warm air over the water upward.  Movements of air toward water are called </a:t>
            </a:r>
            <a:r>
              <a:rPr lang="en-US" b="1" dirty="0" smtClean="0">
                <a:solidFill>
                  <a:srgbClr val="FF0000"/>
                </a:solidFill>
              </a:rPr>
              <a:t>LAND</a:t>
            </a:r>
            <a:r>
              <a:rPr lang="en-US" dirty="0" smtClean="0"/>
              <a:t> breezes.</a:t>
            </a:r>
            <a:endParaRPr lang="en-US" dirty="0"/>
          </a:p>
        </p:txBody>
      </p:sp>
    </p:spTree>
    <p:extLst>
      <p:ext uri="{BB962C8B-B14F-4D97-AF65-F5344CB8AC3E}">
        <p14:creationId xmlns:p14="http://schemas.microsoft.com/office/powerpoint/2010/main" xmlns="" val="2929091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ree-online-private-pilot-ground-school.com/images/sea-land-breeze.gif"/>
          <p:cNvPicPr>
            <a:picLocks noChangeAspect="1" noChangeArrowheads="1"/>
          </p:cNvPicPr>
          <p:nvPr/>
        </p:nvPicPr>
        <p:blipFill>
          <a:blip r:embed="rId2"/>
          <a:srcRect/>
          <a:stretch>
            <a:fillRect/>
          </a:stretch>
        </p:blipFill>
        <p:spPr bwMode="auto">
          <a:xfrm>
            <a:off x="914400" y="304800"/>
            <a:ext cx="10058400" cy="6248400"/>
          </a:xfrm>
          <a:prstGeom prst="rect">
            <a:avLst/>
          </a:prstGeom>
          <a:noFill/>
        </p:spPr>
      </p:pic>
    </p:spTree>
    <p:extLst>
      <p:ext uri="{BB962C8B-B14F-4D97-AF65-F5344CB8AC3E}">
        <p14:creationId xmlns:p14="http://schemas.microsoft.com/office/powerpoint/2010/main" xmlns="" val="3926085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Seasonal Winds</a:t>
            </a:r>
            <a:endParaRPr lang="en-US" dirty="0"/>
          </a:p>
        </p:txBody>
      </p:sp>
      <p:sp>
        <p:nvSpPr>
          <p:cNvPr id="3" name="Content Placeholder 2"/>
          <p:cNvSpPr>
            <a:spLocks noGrp="1"/>
          </p:cNvSpPr>
          <p:nvPr>
            <p:ph idx="1"/>
          </p:nvPr>
        </p:nvSpPr>
        <p:spPr>
          <a:xfrm>
            <a:off x="838200" y="1364776"/>
            <a:ext cx="10515600" cy="5112224"/>
          </a:xfrm>
        </p:spPr>
        <p:txBody>
          <a:bodyPr>
            <a:noAutofit/>
          </a:bodyPr>
          <a:lstStyle/>
          <a:p>
            <a:pPr marL="0" indent="0">
              <a:buNone/>
            </a:pPr>
            <a:r>
              <a:rPr lang="en-US" sz="4400" b="1" dirty="0" smtClean="0">
                <a:solidFill>
                  <a:srgbClr val="FF0000"/>
                </a:solidFill>
              </a:rPr>
              <a:t>MONSOONS</a:t>
            </a:r>
            <a:r>
              <a:rPr lang="en-US" sz="4400" dirty="0" smtClean="0"/>
              <a:t> are seasonal changes in wind direction.  During warm months, areas such as India experience a flow of warm, wet air from the Indian Ocean, which produces the </a:t>
            </a:r>
            <a:r>
              <a:rPr lang="en-US" sz="4400" b="1" dirty="0" smtClean="0">
                <a:solidFill>
                  <a:srgbClr val="FF0000"/>
                </a:solidFill>
              </a:rPr>
              <a:t>RAINY</a:t>
            </a:r>
            <a:r>
              <a:rPr lang="en-US" sz="4400" dirty="0" smtClean="0"/>
              <a:t> summer monsoons.  During cold months, land is cooler than the ocean, air flows away from the land bringing </a:t>
            </a:r>
            <a:r>
              <a:rPr lang="en-US" sz="4400" b="1" dirty="0" smtClean="0">
                <a:solidFill>
                  <a:srgbClr val="FF0000"/>
                </a:solidFill>
              </a:rPr>
              <a:t>DRY</a:t>
            </a:r>
            <a:r>
              <a:rPr lang="en-US" sz="4400" dirty="0" smtClean="0"/>
              <a:t> weather.	</a:t>
            </a:r>
            <a:r>
              <a:rPr lang="en-US" sz="2400" dirty="0" smtClean="0">
                <a:hlinkClick r:id="rId2"/>
              </a:rPr>
              <a:t>http://www.youtube.com/watch?v=1Qtf7M1s__w</a:t>
            </a:r>
            <a:endParaRPr lang="en-US" sz="2400" dirty="0"/>
          </a:p>
        </p:txBody>
      </p:sp>
    </p:spTree>
    <p:extLst>
      <p:ext uri="{BB962C8B-B14F-4D97-AF65-F5344CB8AC3E}">
        <p14:creationId xmlns:p14="http://schemas.microsoft.com/office/powerpoint/2010/main" xmlns="" val="2510208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lstStyle/>
          <a:p>
            <a:pPr algn="ctr"/>
            <a:r>
              <a:rPr lang="en-US" dirty="0" smtClean="0"/>
              <a:t>Wind Direction/ Wind Speed</a:t>
            </a:r>
            <a:endParaRPr lang="en-US" dirty="0"/>
          </a:p>
        </p:txBody>
      </p:sp>
      <p:sp>
        <p:nvSpPr>
          <p:cNvPr id="3" name="Content Placeholder 2"/>
          <p:cNvSpPr>
            <a:spLocks noGrp="1"/>
          </p:cNvSpPr>
          <p:nvPr>
            <p:ph idx="1"/>
          </p:nvPr>
        </p:nvSpPr>
        <p:spPr>
          <a:xfrm>
            <a:off x="838200" y="1310186"/>
            <a:ext cx="10515600" cy="4866777"/>
          </a:xfrm>
        </p:spPr>
        <p:txBody>
          <a:bodyPr>
            <a:normAutofit/>
          </a:bodyPr>
          <a:lstStyle/>
          <a:p>
            <a:pPr marL="0" indent="0">
              <a:buNone/>
            </a:pPr>
            <a:r>
              <a:rPr lang="en-US" dirty="0" smtClean="0"/>
              <a:t> </a:t>
            </a:r>
            <a:r>
              <a:rPr lang="en-US" sz="4000" dirty="0" smtClean="0"/>
              <a:t>A </a:t>
            </a:r>
            <a:r>
              <a:rPr lang="en-US" sz="4000" b="1" dirty="0" smtClean="0">
                <a:solidFill>
                  <a:srgbClr val="FF0000"/>
                </a:solidFill>
              </a:rPr>
              <a:t>WEATHER VANE</a:t>
            </a:r>
            <a:r>
              <a:rPr lang="en-US" sz="4000" dirty="0" smtClean="0"/>
              <a:t> is and instrument used to measure weather direction.  Winds are always labeled by the direction from which they blow.  A north wind blows from the north toward the south.  When wind consistently blows more often from one direction than from any other, it is called a </a:t>
            </a:r>
            <a:r>
              <a:rPr lang="en-US" sz="4000" b="1" dirty="0" smtClean="0">
                <a:solidFill>
                  <a:srgbClr val="FF0000"/>
                </a:solidFill>
              </a:rPr>
              <a:t>PREVAILING</a:t>
            </a:r>
            <a:r>
              <a:rPr lang="en-US" sz="4000" dirty="0" smtClean="0"/>
              <a:t> wind.  A cup anemometer is commonly used to measure wind </a:t>
            </a:r>
            <a:r>
              <a:rPr lang="en-US" sz="4000" b="1" dirty="0" smtClean="0">
                <a:solidFill>
                  <a:srgbClr val="FF0000"/>
                </a:solidFill>
              </a:rPr>
              <a:t>SPEED</a:t>
            </a:r>
            <a:r>
              <a:rPr lang="en-US" sz="4000" dirty="0" smtClean="0"/>
              <a:t>.</a:t>
            </a:r>
            <a:endParaRPr lang="en-US" sz="4000" dirty="0"/>
          </a:p>
        </p:txBody>
      </p:sp>
    </p:spTree>
    <p:extLst>
      <p:ext uri="{BB962C8B-B14F-4D97-AF65-F5344CB8AC3E}">
        <p14:creationId xmlns:p14="http://schemas.microsoft.com/office/powerpoint/2010/main" xmlns="" val="296666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c/c4/Weathervane_in_Dayton,_Indiana.png"/>
          <p:cNvPicPr>
            <a:picLocks noChangeAspect="1" noChangeArrowheads="1"/>
          </p:cNvPicPr>
          <p:nvPr/>
        </p:nvPicPr>
        <p:blipFill>
          <a:blip r:embed="rId2"/>
          <a:srcRect/>
          <a:stretch>
            <a:fillRect/>
          </a:stretch>
        </p:blipFill>
        <p:spPr bwMode="auto">
          <a:xfrm>
            <a:off x="914400" y="838200"/>
            <a:ext cx="4400550" cy="5505450"/>
          </a:xfrm>
          <a:prstGeom prst="rect">
            <a:avLst/>
          </a:prstGeom>
          <a:noFill/>
        </p:spPr>
      </p:pic>
      <p:pic>
        <p:nvPicPr>
          <p:cNvPr id="3076" name="Picture 4" descr="http://www.arm.ac.uk/history/instruments/anemom-bertiel.jpg"/>
          <p:cNvPicPr>
            <a:picLocks noChangeAspect="1" noChangeArrowheads="1"/>
          </p:cNvPicPr>
          <p:nvPr/>
        </p:nvPicPr>
        <p:blipFill>
          <a:blip r:embed="rId3"/>
          <a:srcRect/>
          <a:stretch>
            <a:fillRect/>
          </a:stretch>
        </p:blipFill>
        <p:spPr bwMode="auto">
          <a:xfrm>
            <a:off x="6172200" y="838200"/>
            <a:ext cx="4133850" cy="5505450"/>
          </a:xfrm>
          <a:prstGeom prst="rect">
            <a:avLst/>
          </a:prstGeom>
          <a:noFill/>
        </p:spPr>
      </p:pic>
    </p:spTree>
    <p:extLst>
      <p:ext uri="{BB962C8B-B14F-4D97-AF65-F5344CB8AC3E}">
        <p14:creationId xmlns:p14="http://schemas.microsoft.com/office/powerpoint/2010/main" xmlns="" val="37591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1"/>
            <a:ext cx="10515600" cy="3048000"/>
          </a:xfrm>
        </p:spPr>
        <p:txBody>
          <a:bodyPr>
            <a:normAutofit fontScale="90000"/>
          </a:bodyPr>
          <a:lstStyle/>
          <a:p>
            <a:r>
              <a:rPr lang="en-US" dirty="0" smtClean="0"/>
              <a:t>Air molecules are constantly moving, bouncing off of each other.  Air pushes in </a:t>
            </a:r>
            <a:r>
              <a:rPr lang="en-US" b="1" dirty="0" smtClean="0">
                <a:solidFill>
                  <a:srgbClr val="FF0000"/>
                </a:solidFill>
              </a:rPr>
              <a:t>ALL</a:t>
            </a:r>
            <a:r>
              <a:rPr lang="en-US" dirty="0" smtClean="0"/>
              <a:t> directions.  </a:t>
            </a:r>
            <a:br>
              <a:rPr lang="en-US" dirty="0" smtClean="0"/>
            </a:br>
            <a:r>
              <a:rPr lang="en-US" dirty="0" smtClean="0"/>
              <a:t>Air pressure= </a:t>
            </a:r>
            <a:r>
              <a:rPr lang="en-US" b="1" dirty="0" smtClean="0">
                <a:solidFill>
                  <a:srgbClr val="FF0000"/>
                </a:solidFill>
              </a:rPr>
              <a:t>PRESSURE EXERTED BY THE WEIGHT OF AIR ABOVE</a:t>
            </a:r>
            <a:endParaRPr lang="en-US" b="1" dirty="0">
              <a:solidFill>
                <a:srgbClr val="FF0000"/>
              </a:solidFill>
            </a:endParaRPr>
          </a:p>
        </p:txBody>
      </p:sp>
      <p:pic>
        <p:nvPicPr>
          <p:cNvPr id="20482" name="Picture 2" descr="pressure on and in the body"/>
          <p:cNvPicPr>
            <a:picLocks noChangeAspect="1" noChangeArrowheads="1"/>
          </p:cNvPicPr>
          <p:nvPr/>
        </p:nvPicPr>
        <p:blipFill>
          <a:blip r:embed="rId2"/>
          <a:srcRect/>
          <a:stretch>
            <a:fillRect/>
          </a:stretch>
        </p:blipFill>
        <p:spPr bwMode="auto">
          <a:xfrm>
            <a:off x="3581400" y="2971800"/>
            <a:ext cx="4343400" cy="3657600"/>
          </a:xfrm>
          <a:prstGeom prst="rect">
            <a:avLst/>
          </a:prstGeom>
          <a:noFill/>
        </p:spPr>
      </p:pic>
    </p:spTree>
    <p:extLst>
      <p:ext uri="{BB962C8B-B14F-4D97-AF65-F5344CB8AC3E}">
        <p14:creationId xmlns:p14="http://schemas.microsoft.com/office/powerpoint/2010/main" xmlns="" val="801049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60246"/>
          </a:xfrm>
        </p:spPr>
        <p:txBody>
          <a:bodyPr>
            <a:normAutofit fontScale="90000"/>
          </a:bodyPr>
          <a:lstStyle/>
          <a:p>
            <a:r>
              <a:rPr lang="en-US" b="1" dirty="0" smtClean="0">
                <a:solidFill>
                  <a:srgbClr val="FF0000"/>
                </a:solidFill>
              </a:rPr>
              <a:t>ISOBARS</a:t>
            </a:r>
            <a:r>
              <a:rPr lang="en-US" dirty="0" smtClean="0"/>
              <a:t> are lines on a map that connect places of equal air pressure.  The pressure </a:t>
            </a:r>
            <a:r>
              <a:rPr lang="en-US" b="1" dirty="0" smtClean="0">
                <a:solidFill>
                  <a:srgbClr val="FF0000"/>
                </a:solidFill>
              </a:rPr>
              <a:t>GRADIENT</a:t>
            </a:r>
            <a:r>
              <a:rPr lang="en-US" dirty="0" smtClean="0"/>
              <a:t> is the amount of pressure change occurring over a given distance.  Closely spaced isobars indicate </a:t>
            </a:r>
            <a:r>
              <a:rPr lang="en-US" b="1" dirty="0" smtClean="0">
                <a:solidFill>
                  <a:srgbClr val="FF0000"/>
                </a:solidFill>
              </a:rPr>
              <a:t>STRONG</a:t>
            </a:r>
            <a:r>
              <a:rPr lang="en-US" dirty="0" smtClean="0"/>
              <a:t> winds.</a:t>
            </a:r>
            <a:endParaRPr lang="en-US" dirty="0"/>
          </a:p>
        </p:txBody>
      </p:sp>
      <p:pic>
        <p:nvPicPr>
          <p:cNvPr id="2050" name="Picture 2" descr="http://facweb.bhc.edu/academics/science/harwoodr/geol101/labs/wind/Images/IsobarMap3.gif"/>
          <p:cNvPicPr>
            <a:picLocks noChangeAspect="1" noChangeArrowheads="1"/>
          </p:cNvPicPr>
          <p:nvPr/>
        </p:nvPicPr>
        <p:blipFill>
          <a:blip r:embed="rId2"/>
          <a:srcRect/>
          <a:stretch>
            <a:fillRect/>
          </a:stretch>
        </p:blipFill>
        <p:spPr bwMode="auto">
          <a:xfrm>
            <a:off x="3657600" y="2971800"/>
            <a:ext cx="5743575" cy="3650361"/>
          </a:xfrm>
          <a:prstGeom prst="rect">
            <a:avLst/>
          </a:prstGeom>
          <a:noFill/>
        </p:spPr>
      </p:pic>
    </p:spTree>
    <p:extLst>
      <p:ext uri="{BB962C8B-B14F-4D97-AF65-F5344CB8AC3E}">
        <p14:creationId xmlns:p14="http://schemas.microsoft.com/office/powerpoint/2010/main" xmlns="" val="75273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98989"/>
          </a:xfrm>
        </p:spPr>
        <p:txBody>
          <a:bodyPr>
            <a:normAutofit/>
          </a:bodyPr>
          <a:lstStyle/>
          <a:p>
            <a:r>
              <a:rPr lang="en-US" dirty="0" smtClean="0"/>
              <a:t>Lows or </a:t>
            </a:r>
            <a:r>
              <a:rPr lang="en-US" b="1" dirty="0" smtClean="0">
                <a:solidFill>
                  <a:srgbClr val="FF0000"/>
                </a:solidFill>
              </a:rPr>
              <a:t>CYCLONES</a:t>
            </a:r>
            <a:r>
              <a:rPr lang="en-US" dirty="0" smtClean="0"/>
              <a:t> are centers of low pressure.  Highs or </a:t>
            </a:r>
            <a:r>
              <a:rPr lang="en-US" b="1" dirty="0" smtClean="0">
                <a:solidFill>
                  <a:srgbClr val="FF0000"/>
                </a:solidFill>
              </a:rPr>
              <a:t>ANTICYCLONES</a:t>
            </a:r>
            <a:r>
              <a:rPr lang="en-US" dirty="0" smtClean="0"/>
              <a:t> are centers of high pressure.</a:t>
            </a:r>
            <a:endParaRPr lang="en-US" dirty="0"/>
          </a:p>
        </p:txBody>
      </p:sp>
      <p:pic>
        <p:nvPicPr>
          <p:cNvPr id="1026" name="Picture 2" descr="http://www.saawinternational.org/cyclone-alberto-120800.jpg"/>
          <p:cNvPicPr>
            <a:picLocks noChangeAspect="1" noChangeArrowheads="1"/>
          </p:cNvPicPr>
          <p:nvPr/>
        </p:nvPicPr>
        <p:blipFill>
          <a:blip r:embed="rId2"/>
          <a:srcRect/>
          <a:stretch>
            <a:fillRect/>
          </a:stretch>
        </p:blipFill>
        <p:spPr bwMode="auto">
          <a:xfrm>
            <a:off x="7086600" y="2133600"/>
            <a:ext cx="4285657" cy="4114800"/>
          </a:xfrm>
          <a:prstGeom prst="rect">
            <a:avLst/>
          </a:prstGeom>
          <a:noFill/>
        </p:spPr>
      </p:pic>
    </p:spTree>
    <p:extLst>
      <p:ext uri="{BB962C8B-B14F-4D97-AF65-F5344CB8AC3E}">
        <p14:creationId xmlns:p14="http://schemas.microsoft.com/office/powerpoint/2010/main" xmlns="" val="117119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230691"/>
          </a:xfrm>
        </p:spPr>
        <p:txBody>
          <a:bodyPr>
            <a:normAutofit/>
          </a:bodyPr>
          <a:lstStyle/>
          <a:p>
            <a:r>
              <a:rPr lang="en-US" dirty="0" smtClean="0"/>
              <a:t>Air pressure </a:t>
            </a:r>
            <a:r>
              <a:rPr lang="en-US" b="1" dirty="0" smtClean="0">
                <a:solidFill>
                  <a:srgbClr val="FF0000"/>
                </a:solidFill>
              </a:rPr>
              <a:t>DECREASES</a:t>
            </a:r>
            <a:r>
              <a:rPr lang="en-US" dirty="0" smtClean="0"/>
              <a:t> as you increase altitude.  Air pressure </a:t>
            </a:r>
            <a:r>
              <a:rPr lang="en-US" b="1" dirty="0" smtClean="0">
                <a:solidFill>
                  <a:srgbClr val="FF0000"/>
                </a:solidFill>
              </a:rPr>
              <a:t>INCREASES</a:t>
            </a:r>
            <a:r>
              <a:rPr lang="en-US" dirty="0" smtClean="0"/>
              <a:t> as temperature </a:t>
            </a:r>
            <a:r>
              <a:rPr lang="en-US" b="1" dirty="0" smtClean="0">
                <a:solidFill>
                  <a:srgbClr val="FF0000"/>
                </a:solidFill>
              </a:rPr>
              <a:t>DECREASES</a:t>
            </a:r>
            <a:r>
              <a:rPr lang="en-US" dirty="0" smtClean="0"/>
              <a:t>.  </a:t>
            </a:r>
            <a:br>
              <a:rPr lang="en-US" dirty="0" smtClean="0"/>
            </a:br>
            <a:endParaRPr lang="en-US" dirty="0"/>
          </a:p>
        </p:txBody>
      </p:sp>
      <p:pic>
        <p:nvPicPr>
          <p:cNvPr id="19458" name="Picture 2" descr="http://184.106.69.73/wordpress/wp-content/uploads/2010/06/mount_everest.jpg?w=300"/>
          <p:cNvPicPr>
            <a:picLocks noChangeAspect="1" noChangeArrowheads="1"/>
          </p:cNvPicPr>
          <p:nvPr/>
        </p:nvPicPr>
        <p:blipFill>
          <a:blip r:embed="rId2"/>
          <a:srcRect/>
          <a:stretch>
            <a:fillRect/>
          </a:stretch>
        </p:blipFill>
        <p:spPr bwMode="auto">
          <a:xfrm>
            <a:off x="1219200" y="3048000"/>
            <a:ext cx="4762500" cy="3571875"/>
          </a:xfrm>
          <a:prstGeom prst="rect">
            <a:avLst/>
          </a:prstGeom>
          <a:noFill/>
        </p:spPr>
      </p:pic>
      <p:pic>
        <p:nvPicPr>
          <p:cNvPr id="6" name="Picture 5" descr="heat-temperature.jpg"/>
          <p:cNvPicPr>
            <a:picLocks noChangeAspect="1"/>
          </p:cNvPicPr>
          <p:nvPr/>
        </p:nvPicPr>
        <p:blipFill>
          <a:blip r:embed="rId3"/>
          <a:stretch>
            <a:fillRect/>
          </a:stretch>
        </p:blipFill>
        <p:spPr>
          <a:xfrm>
            <a:off x="6781800" y="2971800"/>
            <a:ext cx="4425099" cy="3505200"/>
          </a:xfrm>
          <a:prstGeom prst="rect">
            <a:avLst/>
          </a:prstGeom>
        </p:spPr>
      </p:pic>
    </p:spTree>
    <p:extLst>
      <p:ext uri="{BB962C8B-B14F-4D97-AF65-F5344CB8AC3E}">
        <p14:creationId xmlns:p14="http://schemas.microsoft.com/office/powerpoint/2010/main" xmlns="" val="385345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there higher air pressure?</a:t>
            </a:r>
            <a:br>
              <a:rPr lang="en-US" dirty="0" smtClean="0"/>
            </a:br>
            <a:r>
              <a:rPr lang="en-US" b="1" dirty="0" smtClean="0">
                <a:solidFill>
                  <a:srgbClr val="FF0000"/>
                </a:solidFill>
              </a:rPr>
              <a:t>IN THE CITY</a:t>
            </a:r>
            <a:endParaRPr lang="en-US" b="1" dirty="0">
              <a:solidFill>
                <a:srgbClr val="FF0000"/>
              </a:solidFill>
            </a:endParaRPr>
          </a:p>
        </p:txBody>
      </p:sp>
      <p:pic>
        <p:nvPicPr>
          <p:cNvPr id="18434" name="Picture 2" descr="http://d1vmp8zzttzftq.cloudfront.net/wp-content/uploads/2012/03/city-yerevan-mountain-ararat-armenia-1600x875.jpg"/>
          <p:cNvPicPr>
            <a:picLocks noChangeAspect="1" noChangeArrowheads="1"/>
          </p:cNvPicPr>
          <p:nvPr/>
        </p:nvPicPr>
        <p:blipFill>
          <a:blip r:embed="rId2"/>
          <a:srcRect/>
          <a:stretch>
            <a:fillRect/>
          </a:stretch>
        </p:blipFill>
        <p:spPr bwMode="auto">
          <a:xfrm>
            <a:off x="1066800" y="1752600"/>
            <a:ext cx="9829800" cy="4667249"/>
          </a:xfrm>
          <a:prstGeom prst="rect">
            <a:avLst/>
          </a:prstGeom>
          <a:noFill/>
        </p:spPr>
      </p:pic>
    </p:spTree>
    <p:extLst>
      <p:ext uri="{BB962C8B-B14F-4D97-AF65-F5344CB8AC3E}">
        <p14:creationId xmlns:p14="http://schemas.microsoft.com/office/powerpoint/2010/main" xmlns="" val="362778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air pressure higher?</a:t>
            </a:r>
            <a:br>
              <a:rPr lang="en-US" dirty="0" smtClean="0"/>
            </a:br>
            <a:r>
              <a:rPr lang="en-US" b="1" dirty="0" smtClean="0">
                <a:solidFill>
                  <a:srgbClr val="FF0000"/>
                </a:solidFill>
              </a:rPr>
              <a:t>COLDER AIR HAS MORE MOLECULES IN IT</a:t>
            </a:r>
            <a:endParaRPr lang="en-US" b="1" dirty="0">
              <a:solidFill>
                <a:srgbClr val="FF0000"/>
              </a:solidFill>
            </a:endParaRPr>
          </a:p>
        </p:txBody>
      </p:sp>
      <p:sp>
        <p:nvSpPr>
          <p:cNvPr id="5" name="Content Placeholder 4"/>
          <p:cNvSpPr>
            <a:spLocks noGrp="1"/>
          </p:cNvSpPr>
          <p:nvPr>
            <p:ph idx="1"/>
          </p:nvPr>
        </p:nvSpPr>
        <p:spPr/>
        <p:txBody>
          <a:bodyPr/>
          <a:lstStyle/>
          <a:p>
            <a:pPr marL="0" indent="0">
              <a:buNone/>
            </a:pPr>
            <a:r>
              <a:rPr lang="en-US" dirty="0" smtClean="0"/>
              <a:t>HIGH PRESSURE					LOW PRESSURE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11546" y="2749378"/>
            <a:ext cx="2743200" cy="2743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669" y="2881012"/>
            <a:ext cx="2036784" cy="2611566"/>
          </a:xfrm>
          <a:prstGeom prst="rect">
            <a:avLst/>
          </a:prstGeom>
        </p:spPr>
      </p:pic>
    </p:spTree>
    <p:extLst>
      <p:ext uri="{BB962C8B-B14F-4D97-AF65-F5344CB8AC3E}">
        <p14:creationId xmlns:p14="http://schemas.microsoft.com/office/powerpoint/2010/main" xmlns="" val="112575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4"/>
            <a:ext cx="10515600" cy="4283076"/>
          </a:xfrm>
        </p:spPr>
        <p:txBody>
          <a:bodyPr>
            <a:normAutofit fontScale="90000"/>
          </a:bodyPr>
          <a:lstStyle/>
          <a:p>
            <a:r>
              <a:rPr lang="en-US" dirty="0" smtClean="0"/>
              <a:t>Because of differences in pressure, air moves from areas of </a:t>
            </a:r>
            <a:r>
              <a:rPr lang="en-US" b="1" dirty="0" smtClean="0">
                <a:solidFill>
                  <a:srgbClr val="FF0000"/>
                </a:solidFill>
              </a:rPr>
              <a:t>HIGH</a:t>
            </a:r>
            <a:r>
              <a:rPr lang="en-US" dirty="0" smtClean="0"/>
              <a:t> pressure towards areas of </a:t>
            </a:r>
            <a:r>
              <a:rPr lang="en-US" b="1" dirty="0" smtClean="0">
                <a:solidFill>
                  <a:srgbClr val="FF0000"/>
                </a:solidFill>
              </a:rPr>
              <a:t>LOW</a:t>
            </a:r>
            <a:r>
              <a:rPr lang="en-US" dirty="0" smtClean="0"/>
              <a:t> pressure.  If the door of the house was opened, how would the air molecules move?  Why?  </a:t>
            </a:r>
            <a:r>
              <a:rPr lang="en-US" b="1" dirty="0" smtClean="0">
                <a:solidFill>
                  <a:srgbClr val="FF0000"/>
                </a:solidFill>
              </a:rPr>
              <a:t>COLD AIR MOVES INSIDE THE HOUSE, AIR MOVES FROM AREAS OF HIGH PRESSURES TO LOW PRESSURE</a:t>
            </a:r>
            <a:endParaRPr lang="en-US" b="1"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24760" y="4114800"/>
            <a:ext cx="2743200" cy="2743200"/>
          </a:xfr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0400" y="4267200"/>
            <a:ext cx="1458741" cy="1524000"/>
          </a:xfrm>
          <a:prstGeom prst="rect">
            <a:avLst/>
          </a:prstGeom>
        </p:spPr>
      </p:pic>
    </p:spTree>
    <p:extLst>
      <p:ext uri="{BB962C8B-B14F-4D97-AF65-F5344CB8AC3E}">
        <p14:creationId xmlns:p14="http://schemas.microsoft.com/office/powerpoint/2010/main" xmlns="" val="299856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3140075"/>
          </a:xfrm>
        </p:spPr>
        <p:txBody>
          <a:bodyPr>
            <a:normAutofit fontScale="90000"/>
          </a:bodyPr>
          <a:lstStyle/>
          <a:p>
            <a:r>
              <a:rPr lang="en-US" dirty="0" smtClean="0"/>
              <a:t>A </a:t>
            </a:r>
            <a:r>
              <a:rPr lang="en-US" b="1" dirty="0" smtClean="0">
                <a:solidFill>
                  <a:srgbClr val="FF0000"/>
                </a:solidFill>
              </a:rPr>
              <a:t>BAROMETER</a:t>
            </a:r>
            <a:r>
              <a:rPr lang="en-US" dirty="0" smtClean="0"/>
              <a:t> is a tool used to measure air pressure.  What element is used in barometers?  </a:t>
            </a:r>
            <a:r>
              <a:rPr lang="en-US" b="1" dirty="0" smtClean="0">
                <a:solidFill>
                  <a:srgbClr val="FF0000"/>
                </a:solidFill>
              </a:rPr>
              <a:t>MERCURY</a:t>
            </a:r>
            <a:r>
              <a:rPr lang="en-US" dirty="0" smtClean="0"/>
              <a:t>  When air pressure </a:t>
            </a:r>
            <a:r>
              <a:rPr lang="en-US" b="1" dirty="0" smtClean="0">
                <a:solidFill>
                  <a:srgbClr val="FF0000"/>
                </a:solidFill>
              </a:rPr>
              <a:t>INCREASES</a:t>
            </a:r>
            <a:r>
              <a:rPr lang="en-US" dirty="0" smtClean="0"/>
              <a:t>, the mercury in the barometer rises.  When air pressure </a:t>
            </a:r>
            <a:r>
              <a:rPr lang="en-US" b="1" dirty="0" smtClean="0">
                <a:solidFill>
                  <a:srgbClr val="FF0000"/>
                </a:solidFill>
              </a:rPr>
              <a:t>DECREASES</a:t>
            </a:r>
            <a:r>
              <a:rPr lang="en-US" dirty="0" smtClean="0"/>
              <a:t>, so does the mercury.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95800" y="3581400"/>
            <a:ext cx="3087583" cy="2759758"/>
          </a:xfrm>
        </p:spPr>
      </p:pic>
    </p:spTree>
    <p:extLst>
      <p:ext uri="{BB962C8B-B14F-4D97-AF65-F5344CB8AC3E}">
        <p14:creationId xmlns:p14="http://schemas.microsoft.com/office/powerpoint/2010/main" xmlns="" val="263849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WIND FORMATION</a:t>
            </a:r>
            <a:endParaRPr lang="en-US" dirty="0"/>
          </a:p>
        </p:txBody>
      </p:sp>
      <p:sp>
        <p:nvSpPr>
          <p:cNvPr id="3" name="Content Placeholder 2"/>
          <p:cNvSpPr>
            <a:spLocks noGrp="1"/>
          </p:cNvSpPr>
          <p:nvPr>
            <p:ph idx="1"/>
          </p:nvPr>
        </p:nvSpPr>
        <p:spPr/>
        <p:txBody>
          <a:bodyPr>
            <a:normAutofit/>
          </a:bodyPr>
          <a:lstStyle/>
          <a:p>
            <a:pPr marL="0" indent="0">
              <a:buNone/>
            </a:pPr>
            <a:r>
              <a:rPr lang="en-US" sz="4400" b="1" dirty="0" smtClean="0">
                <a:solidFill>
                  <a:srgbClr val="FF0000"/>
                </a:solidFill>
              </a:rPr>
              <a:t>WIND</a:t>
            </a:r>
            <a:r>
              <a:rPr lang="en-US" sz="4400" dirty="0" smtClean="0"/>
              <a:t> is air that moves parallel to the ground and is caused by the </a:t>
            </a:r>
            <a:r>
              <a:rPr lang="en-US" sz="4400" b="1" dirty="0" smtClean="0">
                <a:solidFill>
                  <a:srgbClr val="FF0000"/>
                </a:solidFill>
              </a:rPr>
              <a:t>UNEQUAL</a:t>
            </a:r>
            <a:r>
              <a:rPr lang="en-US" sz="4400" dirty="0" smtClean="0"/>
              <a:t> heating of Earth’s surface.  This unequal heating causes temperature differences that cause areas of </a:t>
            </a:r>
            <a:r>
              <a:rPr lang="en-US" sz="4400" b="1" dirty="0" smtClean="0">
                <a:solidFill>
                  <a:srgbClr val="FF0000"/>
                </a:solidFill>
              </a:rPr>
              <a:t>AIR PRESSURE </a:t>
            </a:r>
            <a:r>
              <a:rPr lang="en-US" sz="4400" dirty="0" smtClean="0"/>
              <a:t>differences in the atmosphere.  Air flows from areas of </a:t>
            </a:r>
            <a:r>
              <a:rPr lang="en-US" sz="4400" b="1" dirty="0" smtClean="0">
                <a:solidFill>
                  <a:srgbClr val="FF0000"/>
                </a:solidFill>
              </a:rPr>
              <a:t>HIGH</a:t>
            </a:r>
            <a:r>
              <a:rPr lang="en-US" sz="4400" dirty="0" smtClean="0"/>
              <a:t> pressure to areas of low pressure.</a:t>
            </a:r>
            <a:endParaRPr lang="en-US" sz="4400" dirty="0"/>
          </a:p>
        </p:txBody>
      </p:sp>
    </p:spTree>
    <p:extLst>
      <p:ext uri="{BB962C8B-B14F-4D97-AF65-F5344CB8AC3E}">
        <p14:creationId xmlns:p14="http://schemas.microsoft.com/office/powerpoint/2010/main" xmlns="" val="3978272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65125"/>
            <a:ext cx="11201400" cy="3216275"/>
          </a:xfrm>
        </p:spPr>
        <p:txBody>
          <a:bodyPr>
            <a:normAutofit/>
          </a:bodyPr>
          <a:lstStyle/>
          <a:p>
            <a:r>
              <a:rPr lang="en-US" dirty="0" smtClean="0"/>
              <a:t>The </a:t>
            </a:r>
            <a:r>
              <a:rPr lang="en-US" dirty="0" err="1" smtClean="0"/>
              <a:t>Coriolis</a:t>
            </a:r>
            <a:r>
              <a:rPr lang="en-US" dirty="0" smtClean="0"/>
              <a:t> effect causes wind and water to bend due to the </a:t>
            </a:r>
            <a:r>
              <a:rPr lang="en-US" b="1" dirty="0" smtClean="0">
                <a:solidFill>
                  <a:srgbClr val="FF0000"/>
                </a:solidFill>
              </a:rPr>
              <a:t>ROTATION</a:t>
            </a:r>
            <a:r>
              <a:rPr lang="en-US" dirty="0" smtClean="0"/>
              <a:t> of the Earth.  In the northern hemisphere winds curve to the </a:t>
            </a:r>
            <a:r>
              <a:rPr lang="en-US" b="1" dirty="0" smtClean="0">
                <a:solidFill>
                  <a:srgbClr val="FF0000"/>
                </a:solidFill>
              </a:rPr>
              <a:t>RIGHT</a:t>
            </a:r>
            <a:r>
              <a:rPr lang="en-US" dirty="0" smtClean="0"/>
              <a:t> and to the </a:t>
            </a:r>
            <a:r>
              <a:rPr lang="en-US" b="1" dirty="0" smtClean="0">
                <a:solidFill>
                  <a:srgbClr val="FF0000"/>
                </a:solidFill>
              </a:rPr>
              <a:t>LEFT</a:t>
            </a:r>
            <a:r>
              <a:rPr lang="en-US" dirty="0" smtClean="0"/>
              <a:t> in the southern hemisphere.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81800" y="2971800"/>
            <a:ext cx="4351361" cy="3617872"/>
          </a:xfrm>
          <a:prstGeom prst="rect">
            <a:avLst/>
          </a:prstGeom>
        </p:spPr>
      </p:pic>
      <p:sp>
        <p:nvSpPr>
          <p:cNvPr id="6" name="Rectangle 5">
            <a:hlinkClick r:id="rId3" action="ppaction://hlinksldjump"/>
          </p:cNvPr>
          <p:cNvSpPr/>
          <p:nvPr/>
        </p:nvSpPr>
        <p:spPr>
          <a:xfrm rot="10800000" flipV="1">
            <a:off x="838200" y="3845866"/>
            <a:ext cx="5486400" cy="369332"/>
          </a:xfrm>
          <a:prstGeom prst="rect">
            <a:avLst/>
          </a:prstGeom>
        </p:spPr>
        <p:txBody>
          <a:bodyPr wrap="square">
            <a:spAutoFit/>
          </a:bodyPr>
          <a:lstStyle/>
          <a:p>
            <a:r>
              <a:rPr lang="en-US" dirty="0" smtClean="0">
                <a:hlinkClick r:id="rId4"/>
              </a:rPr>
              <a:t>www.youtube.com/watch?v=IWjeHtdpFjE</a:t>
            </a:r>
            <a:endParaRPr lang="en-US" dirty="0"/>
          </a:p>
        </p:txBody>
      </p:sp>
    </p:spTree>
    <p:extLst>
      <p:ext uri="{BB962C8B-B14F-4D97-AF65-F5344CB8AC3E}">
        <p14:creationId xmlns:p14="http://schemas.microsoft.com/office/powerpoint/2010/main" xmlns="" val="34896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110</TotalTime>
  <Words>635</Words>
  <PresentationFormat>Custom</PresentationFormat>
  <Paragraphs>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Air Pressure and Winds</vt:lpstr>
      <vt:lpstr>Air molecules are constantly moving, bouncing off of each other.  Air pushes in ALL directions.   Air pressure= PRESSURE EXERTED BY THE WEIGHT OF AIR ABOVE</vt:lpstr>
      <vt:lpstr>Air pressure DECREASES as you increase altitude.  Air pressure INCREASES as temperature DECREASES.   </vt:lpstr>
      <vt:lpstr>Where is there higher air pressure? IN THE CITY</vt:lpstr>
      <vt:lpstr>Where is air pressure higher? COLDER AIR HAS MORE MOLECULES IN IT</vt:lpstr>
      <vt:lpstr>Because of differences in pressure, air moves from areas of HIGH pressure towards areas of LOW pressure.  If the door of the house was opened, how would the air molecules move?  Why?  COLD AIR MOVES INSIDE THE HOUSE, AIR MOVES FROM AREAS OF HIGH PRESSURES TO LOW PRESSURE</vt:lpstr>
      <vt:lpstr>A BAROMETER is a tool used to measure air pressure.  What element is used in barometers?  MERCURY  When air pressure INCREASES, the mercury in the barometer rises.  When air pressure DECREASES, so does the mercury.</vt:lpstr>
      <vt:lpstr>WIND FORMATION</vt:lpstr>
      <vt:lpstr>The Coriolis effect causes wind and water to bend due to the ROTATION of the Earth.  In the northern hemisphere winds curve to the RIGHT and to the LEFT in the southern hemisphere.</vt:lpstr>
      <vt:lpstr>GLOBAL winds travel long distances  in steady patterns for weeks.</vt:lpstr>
      <vt:lpstr>Slide 11</vt:lpstr>
      <vt:lpstr>JET STREAMS are fast moving winds that travel between 120 and 240 km/hr in a west to east direction.  Jet streams are located near the top of the TROPOSPHERE.  Because jet streams are located at high altitude, FRICTION does not play a role in slowing down wind movement.</vt:lpstr>
      <vt:lpstr>Planes traveling west to east will save FUEL and TIME by traveling the jet stream.     </vt:lpstr>
      <vt:lpstr>Local Winds</vt:lpstr>
      <vt:lpstr>At night, LAND cools much more rapidly than the ocean.  Air over the land becomes cooler than the air over the ocean.  The cool, dense air from the land moves out over the water, pushing the warm air over the water upward.  Movements of air toward water are called LAND breezes.</vt:lpstr>
      <vt:lpstr>Slide 16</vt:lpstr>
      <vt:lpstr>Seasonal Winds</vt:lpstr>
      <vt:lpstr>Wind Direction/ Wind Speed</vt:lpstr>
      <vt:lpstr>Slide 19</vt:lpstr>
      <vt:lpstr>ISOBARS are lines on a map that connect places of equal air pressure.  The pressure GRADIENT is the amount of pressure change occurring over a given distance.  Closely spaced isobars indicate STRONG winds.</vt:lpstr>
      <vt:lpstr>Lows or CYCLONES are centers of low pressure.  Highs or ANTICYCLONES are centers of high pressure.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Pressure and Winds</dc:title>
  <cp:lastModifiedBy>pete</cp:lastModifiedBy>
  <cp:revision>12</cp:revision>
  <dcterms:modified xsi:type="dcterms:W3CDTF">2013-11-18T17:15:16Z</dcterms:modified>
</cp:coreProperties>
</file>